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0" autoAdjust="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C503-D824-45D6-8444-32F2352B30B8}" type="datetimeFigureOut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2647-8D35-47D2-BAB6-6AADA3A82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99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4CB-7B98-4933-A8F7-8A7AF4347C22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AA2-E894-4D66-9268-9EA92622DCAC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D93-3927-4EF0-8099-EBDD1B3491CA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/>
          <a:lstStyle>
            <a:lvl1pPr algn="ctr">
              <a:defRPr baseline="0">
                <a:latin typeface="Times New Roman" pitchFamily="18" charset="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8261-760C-4A11-A564-7C284BBBA576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15D59C69-A882-44D5-8221-5A08C110A85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928992" cy="5472608"/>
          </a:xfrm>
        </p:spPr>
        <p:txBody>
          <a:bodyPr vert="horz"/>
          <a:lstStyle>
            <a:lvl1pPr>
              <a:defRPr sz="2400" baseline="0">
                <a:latin typeface="標楷體" pitchFamily="65" charset="-120"/>
                <a:ea typeface="標楷體" pitchFamily="65" charset="-120"/>
              </a:defRPr>
            </a:lvl1pPr>
            <a:lvl2pPr>
              <a:defRPr baseline="0">
                <a:latin typeface="標楷體" pitchFamily="65" charset="-120"/>
                <a:ea typeface="標楷體" pitchFamily="65" charset="-120"/>
              </a:defRPr>
            </a:lvl2pPr>
            <a:lvl3pPr>
              <a:defRPr baseline="0">
                <a:latin typeface="標楷體" pitchFamily="65" charset="-120"/>
                <a:ea typeface="標楷體" pitchFamily="65" charset="-120"/>
              </a:defRPr>
            </a:lvl3pPr>
            <a:lvl4pPr>
              <a:defRPr baseline="0">
                <a:latin typeface="標楷體" pitchFamily="65" charset="-120"/>
                <a:ea typeface="標楷體" pitchFamily="65" charset="-120"/>
              </a:defRPr>
            </a:lvl4pPr>
            <a:lvl5pPr>
              <a:defRPr baseline="0">
                <a:latin typeface="標楷體" pitchFamily="65" charset="-120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16B-5914-4C0F-9336-FBDC2481420A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17D3-D0C9-4279-8E09-73681008FF33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D08E-2E95-48BB-937F-68DA285D4003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BCB-DE3A-4AA3-8FDB-02EAD39B9C04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8A3-76CF-4111-8245-F729785C77F6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BA8C-B158-49FD-AFF9-0BED282909CC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77A-BCA1-4EEC-BD8E-94A67FED2876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A37D86-46FE-4D6E-9026-75E31476513C}" type="datetime1">
              <a:rPr lang="zh-TW" altLang="en-US" smtClean="0"/>
              <a:t>2015/11/10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3728" y="5013176"/>
            <a:ext cx="6400800" cy="1600200"/>
          </a:xfrm>
        </p:spPr>
        <p:txBody>
          <a:bodyPr/>
          <a:lstStyle/>
          <a:p>
            <a:pPr algn="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許浩維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:M10421233</a:t>
            </a: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2015.11.11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Texting while driving using Google </a:t>
            </a:r>
            <a:r>
              <a:rPr lang="en-US" altLang="zh-TW" sz="2800" dirty="0" err="1"/>
              <a:t>Glass</a:t>
            </a:r>
            <a:r>
              <a:rPr lang="en-US" altLang="zh-TW" sz="2800" baseline="30000" dirty="0" err="1"/>
              <a:t>TM</a:t>
            </a:r>
            <a:r>
              <a:rPr lang="en-US" altLang="zh-TW" sz="2800" dirty="0" smtClean="0"/>
              <a:t>:</a:t>
            </a:r>
            <a:br>
              <a:rPr lang="en-US" altLang="zh-TW" sz="2800" dirty="0" smtClean="0"/>
            </a:br>
            <a:r>
              <a:rPr lang="en-US" altLang="zh-TW" sz="2800" dirty="0" smtClean="0"/>
              <a:t> </a:t>
            </a:r>
            <a:r>
              <a:rPr lang="en-US" altLang="zh-TW" sz="2800" dirty="0"/>
              <a:t>Promising but </a:t>
            </a:r>
            <a:r>
              <a:rPr lang="en-US" altLang="zh-TW" sz="2800" dirty="0" smtClean="0"/>
              <a:t>not distraction-free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350100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作者</a:t>
            </a:r>
            <a:r>
              <a:rPr lang="en-US" altLang="zh-TW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altLang="zh-TW" sz="24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Jibo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He , William Choi, Jason S. </a:t>
            </a:r>
            <a:r>
              <a:rPr lang="en-US" altLang="zh-TW" sz="24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McCarley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Barbara S. </a:t>
            </a:r>
            <a:r>
              <a:rPr lang="en-US" altLang="zh-TW" sz="24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Chaparro</a:t>
            </a:r>
            <a:r>
              <a:rPr lang="en-US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, Chun Wang</a:t>
            </a:r>
            <a:r>
              <a:rPr lang="it-IT" altLang="zh-TW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zh-TW" altLang="en-US" sz="24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Results-</a:t>
            </a:r>
            <a:r>
              <a:rPr lang="en-US" altLang="zh-TW" dirty="0"/>
              <a:t> Headway distance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跟車距離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Drive </a:t>
            </a:r>
            <a:r>
              <a:rPr lang="en-US" altLang="zh-TW" dirty="0" smtClean="0"/>
              <a:t>Only:47.19m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Manual:58.49m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Vocal:55.69m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Glass:49.91m</a:t>
            </a:r>
          </a:p>
          <a:p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從以上的數據中發現當開車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時使用智慧型手機發簡訊會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使駕駛保持更長的距離以策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安全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5"/>
          <a:stretch/>
        </p:blipFill>
        <p:spPr bwMode="auto">
          <a:xfrm>
            <a:off x="4211960" y="1484784"/>
            <a:ext cx="4680520" cy="50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5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Discussion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此研究為探討發簡訊此一任務的影響，使用模擬器來測試跟車表現。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簡訊有手動輸入與語音輸入，利用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眼鏡進行語音數入，利用智慧型手機進行手動輸入，測試駕駛是否在頭戴顯示器和語音識別中可以降低分心。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結果發現</a:t>
            </a:r>
            <a:r>
              <a:rPr lang="en-US" altLang="zh-TW" dirty="0"/>
              <a:t>HMDs (</a:t>
            </a:r>
            <a:r>
              <a:rPr lang="en-US" altLang="zh-TW" dirty="0" err="1" smtClean="0"/>
              <a:t>e.g.Google</a:t>
            </a:r>
            <a:r>
              <a:rPr lang="en-US" altLang="zh-TW" dirty="0" smtClean="0"/>
              <a:t> Glass)</a:t>
            </a:r>
            <a:r>
              <a:rPr lang="zh-TW" altLang="en-US" dirty="0" smtClean="0"/>
              <a:t>可以降低駕駛的分心但還是會降低駕駛的表現。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語音輸入會比</a:t>
            </a:r>
            <a:r>
              <a:rPr lang="zh-TW" altLang="en-US" dirty="0"/>
              <a:t>手動</a:t>
            </a:r>
            <a:r>
              <a:rPr lang="zh-TW" altLang="en-US" dirty="0" smtClean="0"/>
              <a:t>輸入來的佳，但仍會造成干擾與分心，所以在開車時依舊相當的危險。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34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-387424"/>
            <a:ext cx="7772400" cy="1143000"/>
          </a:xfrm>
        </p:spPr>
        <p:txBody>
          <a:bodyPr/>
          <a:lstStyle/>
          <a:p>
            <a:r>
              <a:rPr lang="en-US" altLang="zh-TW" dirty="0"/>
              <a:t>Introduction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28992" cy="5904656"/>
          </a:xfrm>
        </p:spPr>
        <p:txBody>
          <a:bodyPr>
            <a:noAutofit/>
          </a:bodyPr>
          <a:lstStyle/>
          <a:p>
            <a:r>
              <a:rPr lang="en-US" altLang="zh-TW" sz="2200" dirty="0"/>
              <a:t>Driver distraction, such as cell phone conversation and </a:t>
            </a:r>
            <a:r>
              <a:rPr lang="en-US" altLang="zh-TW" sz="2200" dirty="0" smtClean="0"/>
              <a:t>texting while </a:t>
            </a:r>
            <a:r>
              <a:rPr lang="en-US" altLang="zh-TW" sz="2200" dirty="0"/>
              <a:t>driving, is a prominent safety hazard. Approximately 6 </a:t>
            </a:r>
            <a:r>
              <a:rPr lang="en-US" altLang="zh-TW" sz="2200" dirty="0" smtClean="0"/>
              <a:t>billion text </a:t>
            </a:r>
            <a:r>
              <a:rPr lang="en-US" altLang="zh-TW" sz="2200" dirty="0"/>
              <a:t>messages were sent and received per day in 2011 </a:t>
            </a:r>
            <a:r>
              <a:rPr lang="en-US" altLang="zh-TW" sz="2200" dirty="0">
                <a:solidFill>
                  <a:srgbClr val="0070C0"/>
                </a:solidFill>
              </a:rPr>
              <a:t>(</a:t>
            </a:r>
            <a:r>
              <a:rPr lang="en-US" altLang="zh-TW" sz="2200" dirty="0" err="1">
                <a:solidFill>
                  <a:srgbClr val="0070C0"/>
                </a:solidFill>
              </a:rPr>
              <a:t>Yager</a:t>
            </a:r>
            <a:r>
              <a:rPr lang="en-US" altLang="zh-TW" sz="2200" dirty="0">
                <a:solidFill>
                  <a:srgbClr val="0070C0"/>
                </a:solidFill>
              </a:rPr>
              <a:t> et al</a:t>
            </a:r>
            <a:r>
              <a:rPr lang="en-US" altLang="zh-TW" sz="2200" dirty="0" smtClean="0">
                <a:solidFill>
                  <a:srgbClr val="0070C0"/>
                </a:solidFill>
              </a:rPr>
              <a:t>.,2012)</a:t>
            </a:r>
          </a:p>
          <a:p>
            <a:endParaRPr lang="en-US" altLang="zh-TW" sz="2200" dirty="0">
              <a:solidFill>
                <a:srgbClr val="0070C0"/>
              </a:solidFill>
            </a:endParaRPr>
          </a:p>
          <a:p>
            <a:r>
              <a:rPr lang="en-US" altLang="zh-TW" sz="2200" dirty="0"/>
              <a:t>The increasing usage of cell phones has been accompanied by an accelerating increase in the number of traffic </a:t>
            </a:r>
            <a:r>
              <a:rPr lang="en-US" altLang="zh-TW" sz="2200" dirty="0" smtClean="0"/>
              <a:t>accidents </a:t>
            </a:r>
          </a:p>
          <a:p>
            <a:pPr marL="0" indent="0">
              <a:buNone/>
            </a:pPr>
            <a:r>
              <a:rPr lang="en-US" altLang="zh-TW" sz="2200" dirty="0">
                <a:solidFill>
                  <a:srgbClr val="0070C0"/>
                </a:solidFill>
              </a:rPr>
              <a:t> </a:t>
            </a:r>
            <a:r>
              <a:rPr lang="en-US" altLang="zh-TW" sz="2200" dirty="0" smtClean="0">
                <a:solidFill>
                  <a:srgbClr val="0070C0"/>
                </a:solidFill>
              </a:rPr>
              <a:t> (</a:t>
            </a:r>
            <a:r>
              <a:rPr lang="en-US" altLang="zh-TW" sz="2200" dirty="0">
                <a:solidFill>
                  <a:srgbClr val="0070C0"/>
                </a:solidFill>
              </a:rPr>
              <a:t>Wilson and </a:t>
            </a:r>
            <a:r>
              <a:rPr lang="en-US" altLang="zh-TW" sz="2200" dirty="0" err="1">
                <a:solidFill>
                  <a:srgbClr val="0070C0"/>
                </a:solidFill>
              </a:rPr>
              <a:t>Stimpson</a:t>
            </a:r>
            <a:r>
              <a:rPr lang="en-US" altLang="zh-TW" sz="2200" dirty="0">
                <a:solidFill>
                  <a:srgbClr val="0070C0"/>
                </a:solidFill>
              </a:rPr>
              <a:t>, 2010; World Health </a:t>
            </a:r>
            <a:r>
              <a:rPr lang="en-US" altLang="zh-TW" sz="2200" dirty="0" smtClean="0">
                <a:solidFill>
                  <a:srgbClr val="0070C0"/>
                </a:solidFill>
              </a:rPr>
              <a:t>Organization,2011)</a:t>
            </a:r>
          </a:p>
          <a:p>
            <a:pPr marL="0" indent="0">
              <a:buNone/>
            </a:pPr>
            <a:endParaRPr lang="en-US" altLang="zh-TW" sz="2200" dirty="0" smtClean="0">
              <a:solidFill>
                <a:srgbClr val="0070C0"/>
              </a:solidFill>
            </a:endParaRPr>
          </a:p>
          <a:p>
            <a:r>
              <a:rPr lang="en-US" altLang="zh-TW" sz="2200" dirty="0"/>
              <a:t>To mitigate the risks of driver distraction auto </a:t>
            </a:r>
            <a:r>
              <a:rPr lang="en-US" altLang="zh-TW" sz="2200" dirty="0" smtClean="0"/>
              <a:t>manufacturers and </a:t>
            </a:r>
            <a:r>
              <a:rPr lang="en-US" altLang="zh-TW" sz="2200" dirty="0"/>
              <a:t>technology companies have developed technologies such </a:t>
            </a:r>
            <a:r>
              <a:rPr lang="en-US" altLang="zh-TW" sz="2200" dirty="0" smtClean="0"/>
              <a:t>as </a:t>
            </a:r>
            <a:r>
              <a:rPr lang="en-US" altLang="zh-TW" sz="2200" dirty="0" smtClean="0">
                <a:solidFill>
                  <a:srgbClr val="002060"/>
                </a:solidFill>
              </a:rPr>
              <a:t>(</a:t>
            </a:r>
            <a:r>
              <a:rPr lang="en-US" altLang="zh-TW" sz="2200" dirty="0" err="1" smtClean="0">
                <a:solidFill>
                  <a:srgbClr val="002060"/>
                </a:solidFill>
              </a:rPr>
              <a:t>e.g.</a:t>
            </a:r>
            <a:r>
              <a:rPr lang="en-US" altLang="zh-TW" sz="2200" u="sng" dirty="0" err="1" smtClean="0">
                <a:solidFill>
                  <a:srgbClr val="002060"/>
                </a:solidFill>
              </a:rPr>
              <a:t>Apple’s</a:t>
            </a:r>
            <a:r>
              <a:rPr lang="en-US" altLang="zh-TW" sz="2200" u="sng" dirty="0" smtClean="0">
                <a:solidFill>
                  <a:srgbClr val="002060"/>
                </a:solidFill>
              </a:rPr>
              <a:t> </a:t>
            </a:r>
            <a:r>
              <a:rPr lang="en-US" altLang="zh-TW" sz="2200" u="sng" dirty="0" err="1" smtClean="0">
                <a:solidFill>
                  <a:srgbClr val="002060"/>
                </a:solidFill>
              </a:rPr>
              <a:t>Siri</a:t>
            </a:r>
            <a:r>
              <a:rPr lang="en-US" altLang="zh-TW" sz="2200" dirty="0">
                <a:solidFill>
                  <a:srgbClr val="002060"/>
                </a:solidFill>
              </a:rPr>
              <a:t>, </a:t>
            </a:r>
            <a:r>
              <a:rPr lang="en-US" altLang="zh-TW" sz="2200" u="sng" dirty="0">
                <a:solidFill>
                  <a:srgbClr val="002060"/>
                </a:solidFill>
              </a:rPr>
              <a:t>Google Now</a:t>
            </a:r>
            <a:r>
              <a:rPr lang="en-US" altLang="zh-TW" sz="2200" dirty="0">
                <a:solidFill>
                  <a:srgbClr val="002060"/>
                </a:solidFill>
              </a:rPr>
              <a:t>, </a:t>
            </a:r>
            <a:endParaRPr lang="en-US" altLang="zh-TW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TW" sz="2200" dirty="0">
                <a:solidFill>
                  <a:srgbClr val="002060"/>
                </a:solidFill>
              </a:rPr>
              <a:t> </a:t>
            </a:r>
            <a:r>
              <a:rPr lang="en-US" altLang="zh-TW" sz="2200" dirty="0" smtClean="0">
                <a:solidFill>
                  <a:srgbClr val="002060"/>
                </a:solidFill>
              </a:rPr>
              <a:t> </a:t>
            </a:r>
            <a:r>
              <a:rPr lang="en-US" altLang="zh-TW" sz="2200" u="sng" dirty="0" smtClean="0">
                <a:solidFill>
                  <a:srgbClr val="002060"/>
                </a:solidFill>
              </a:rPr>
              <a:t>Head-Up </a:t>
            </a:r>
            <a:r>
              <a:rPr lang="en-US" altLang="zh-TW" sz="2200" u="sng" dirty="0">
                <a:solidFill>
                  <a:srgbClr val="002060"/>
                </a:solidFill>
              </a:rPr>
              <a:t>Displays</a:t>
            </a:r>
            <a:r>
              <a:rPr lang="en-US" altLang="zh-TW" sz="2200" dirty="0">
                <a:solidFill>
                  <a:srgbClr val="002060"/>
                </a:solidFill>
              </a:rPr>
              <a:t>, </a:t>
            </a:r>
            <a:r>
              <a:rPr lang="en-US" altLang="zh-TW" sz="2200" u="sng" dirty="0">
                <a:solidFill>
                  <a:srgbClr val="002060"/>
                </a:solidFill>
              </a:rPr>
              <a:t>Head-Mounted </a:t>
            </a:r>
            <a:r>
              <a:rPr lang="en-US" altLang="zh-TW" sz="2200" u="sng" dirty="0" smtClean="0">
                <a:solidFill>
                  <a:srgbClr val="002060"/>
                </a:solidFill>
              </a:rPr>
              <a:t>Displays</a:t>
            </a:r>
            <a:r>
              <a:rPr lang="en-US" altLang="zh-TW" sz="2200" dirty="0" smtClean="0">
                <a:solidFill>
                  <a:srgbClr val="002060"/>
                </a:solidFill>
              </a:rPr>
              <a:t>(</a:t>
            </a:r>
            <a:r>
              <a:rPr lang="en-US" altLang="zh-TW" sz="2200" dirty="0" err="1" smtClean="0">
                <a:solidFill>
                  <a:srgbClr val="002060"/>
                </a:solidFill>
              </a:rPr>
              <a:t>e.g.</a:t>
            </a:r>
            <a:r>
              <a:rPr lang="en-US" altLang="zh-TW" sz="2200" u="sng" dirty="0" err="1" smtClean="0">
                <a:solidFill>
                  <a:srgbClr val="002060"/>
                </a:solidFill>
              </a:rPr>
              <a:t>Google</a:t>
            </a:r>
            <a:r>
              <a:rPr lang="en-US" altLang="zh-TW" sz="2200" u="sng" dirty="0" smtClean="0">
                <a:solidFill>
                  <a:srgbClr val="002060"/>
                </a:solidFill>
              </a:rPr>
              <a:t> </a:t>
            </a:r>
            <a:r>
              <a:rPr lang="en-US" altLang="zh-TW" sz="2200" u="sng" dirty="0">
                <a:solidFill>
                  <a:srgbClr val="002060"/>
                </a:solidFill>
              </a:rPr>
              <a:t>Glass</a:t>
            </a:r>
            <a:r>
              <a:rPr lang="en-US" altLang="zh-TW" sz="2200" dirty="0" smtClean="0">
                <a:solidFill>
                  <a:srgbClr val="002060"/>
                </a:solidFill>
              </a:rPr>
              <a:t>))</a:t>
            </a:r>
          </a:p>
          <a:p>
            <a:pPr marL="0" indent="0">
              <a:buNone/>
            </a:pPr>
            <a:r>
              <a:rPr lang="en-US" altLang="zh-TW" sz="2200" dirty="0" smtClean="0">
                <a:solidFill>
                  <a:srgbClr val="0070C0"/>
                </a:solidFill>
              </a:rPr>
              <a:t>  (</a:t>
            </a:r>
            <a:r>
              <a:rPr lang="en-US" altLang="zh-TW" sz="2200" dirty="0">
                <a:solidFill>
                  <a:srgbClr val="0070C0"/>
                </a:solidFill>
              </a:rPr>
              <a:t>Liu and Wen</a:t>
            </a:r>
            <a:r>
              <a:rPr lang="en-US" altLang="zh-TW" sz="2200" dirty="0" smtClean="0">
                <a:solidFill>
                  <a:srgbClr val="0070C0"/>
                </a:solidFill>
              </a:rPr>
              <a:t>, He </a:t>
            </a:r>
            <a:r>
              <a:rPr lang="en-US" altLang="zh-TW" sz="2200" dirty="0">
                <a:solidFill>
                  <a:srgbClr val="0070C0"/>
                </a:solidFill>
              </a:rPr>
              <a:t>et al., 2014)</a:t>
            </a:r>
          </a:p>
          <a:p>
            <a:endParaRPr lang="en-US" altLang="zh-TW" sz="2200" dirty="0">
              <a:solidFill>
                <a:srgbClr val="0070C0"/>
              </a:solidFill>
            </a:endParaRPr>
          </a:p>
          <a:p>
            <a:endParaRPr lang="en-US" altLang="zh-TW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378296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Method-</a:t>
            </a:r>
            <a:r>
              <a:rPr lang="en-US" altLang="zh-TW" dirty="0"/>
              <a:t>Participants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928992" cy="6192688"/>
          </a:xfrm>
        </p:spPr>
        <p:txBody>
          <a:bodyPr/>
          <a:lstStyle/>
          <a:p>
            <a:r>
              <a:rPr lang="zh-TW" altLang="en-US" dirty="0"/>
              <a:t>受測</a:t>
            </a:r>
            <a:r>
              <a:rPr lang="zh-TW" altLang="en-US" dirty="0" smtClean="0"/>
              <a:t>人數</a:t>
            </a:r>
            <a:r>
              <a:rPr lang="en-US" altLang="zh-TW" dirty="0" smtClean="0"/>
              <a:t>:25</a:t>
            </a:r>
            <a:r>
              <a:rPr lang="zh-TW" altLang="en-US" dirty="0" smtClean="0"/>
              <a:t>人 男生</a:t>
            </a:r>
            <a:r>
              <a:rPr lang="en-US" altLang="zh-TW" dirty="0" smtClean="0"/>
              <a:t>12</a:t>
            </a:r>
            <a:r>
              <a:rPr lang="zh-TW" altLang="en-US" dirty="0" smtClean="0"/>
              <a:t>位 女生</a:t>
            </a:r>
            <a:r>
              <a:rPr lang="en-US" altLang="zh-TW" dirty="0" smtClean="0"/>
              <a:t>13</a:t>
            </a:r>
            <a:r>
              <a:rPr lang="zh-TW" altLang="en-US" dirty="0" smtClean="0"/>
              <a:t>位 平均年齡</a:t>
            </a:r>
            <a:r>
              <a:rPr lang="en-US" altLang="zh-TW" dirty="0" smtClean="0"/>
              <a:t>:20.48</a:t>
            </a:r>
            <a:r>
              <a:rPr lang="zh-TW" altLang="en-US" dirty="0" smtClean="0"/>
              <a:t>歲</a:t>
            </a:r>
            <a:endParaRPr lang="en-US" altLang="zh-TW" dirty="0" smtClean="0"/>
          </a:p>
          <a:p>
            <a:r>
              <a:rPr lang="zh-TW" altLang="en-US" dirty="0" smtClean="0"/>
              <a:t>比較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以上的</a:t>
            </a:r>
            <a:r>
              <a:rPr lang="zh-TW" altLang="en-US" dirty="0" smtClean="0"/>
              <a:t>比較類型利用 </a:t>
            </a:r>
            <a:r>
              <a:rPr lang="en-US" altLang="zh-TW" b="1" dirty="0" smtClean="0"/>
              <a:t>G</a:t>
            </a:r>
            <a:r>
              <a:rPr lang="en-US" altLang="zh-TW" b="1" baseline="30000" dirty="0" smtClean="0"/>
              <a:t>*</a:t>
            </a:r>
            <a:r>
              <a:rPr lang="en-US" altLang="zh-TW" b="1" dirty="0" smtClean="0"/>
              <a:t>Power software</a:t>
            </a:r>
            <a:r>
              <a:rPr lang="zh-TW" altLang="en-US" b="1" dirty="0" smtClean="0"/>
              <a:t> </a:t>
            </a:r>
            <a:r>
              <a:rPr lang="zh-TW" altLang="en-US" dirty="0" smtClean="0"/>
              <a:t>指出</a:t>
            </a:r>
            <a:r>
              <a:rPr lang="en-US" altLang="zh-TW" dirty="0" smtClean="0"/>
              <a:t>24</a:t>
            </a:r>
            <a:r>
              <a:rPr lang="zh-TW" altLang="en-US" dirty="0" smtClean="0"/>
              <a:t>位的樣本數有</a:t>
            </a:r>
            <a:r>
              <a:rPr lang="en-US" altLang="zh-TW" dirty="0" smtClean="0"/>
              <a:t>95%</a:t>
            </a:r>
            <a:r>
              <a:rPr lang="zh-TW" altLang="en-US" dirty="0" smtClean="0"/>
              <a:t>的機會檢測統計的顯著性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sz="1400" dirty="0" smtClean="0"/>
          </a:p>
          <a:p>
            <a:r>
              <a:rPr lang="zh-TW" altLang="en-US" dirty="0" smtClean="0"/>
              <a:t>受測者具備條件及注意事項</a:t>
            </a:r>
            <a:endParaRPr lang="en-US" altLang="zh-TW" dirty="0" smtClean="0"/>
          </a:p>
          <a:p>
            <a:pPr marL="777240" lvl="1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允許配戴隱形眼鏡但不能配戴眼鏡</a:t>
            </a:r>
            <a:endParaRPr lang="en-US" altLang="zh-TW" dirty="0" smtClean="0"/>
          </a:p>
          <a:p>
            <a:pPr marL="777240" lvl="1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持有駕駛執照</a:t>
            </a:r>
            <a:r>
              <a:rPr lang="en-US" altLang="zh-TW" dirty="0" smtClean="0"/>
              <a:t>3</a:t>
            </a:r>
            <a:r>
              <a:rPr lang="zh-TW" altLang="en-US" dirty="0" smtClean="0"/>
              <a:t>年以上</a:t>
            </a:r>
            <a:endParaRPr lang="en-US" altLang="zh-TW" dirty="0" smtClean="0"/>
          </a:p>
          <a:p>
            <a:pPr marL="777240" lvl="1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英文需流利且須有美國中西部口音</a:t>
            </a:r>
            <a:endParaRPr lang="en-US" altLang="zh-TW" dirty="0" smtClean="0"/>
          </a:p>
          <a:p>
            <a:pPr marL="777240" lvl="1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需擁有智慧型手機和相關的操作經驗</a:t>
            </a:r>
            <a:endParaRPr lang="en-US" altLang="zh-TW" dirty="0" smtClean="0"/>
          </a:p>
          <a:p>
            <a:pPr marL="777240" lvl="1" indent="-457200">
              <a:buFont typeface="+mj-lt"/>
              <a:buAutoNum type="arabicPeriod"/>
            </a:pPr>
            <a:endParaRPr lang="en-US" altLang="zh-TW" dirty="0" smtClean="0"/>
          </a:p>
          <a:p>
            <a:endParaRPr lang="en-US" altLang="zh-TW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56332"/>
              </p:ext>
            </p:extLst>
          </p:nvPr>
        </p:nvGraphicFramePr>
        <p:xfrm>
          <a:off x="827584" y="1628800"/>
          <a:ext cx="6223953" cy="9361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24000"/>
                <a:gridCol w="2125980"/>
                <a:gridCol w="525780"/>
                <a:gridCol w="204819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顯示器類型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抬頭顯示器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(HUDs)</a:t>
                      </a:r>
                      <a:endParaRPr lang="zh-TW" altLang="en-US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VS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低頭顯示器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(HDDs)</a:t>
                      </a:r>
                      <a:endParaRPr lang="zh-TW" altLang="en-US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工作類型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語音訊息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itchFamily="65" charset="-120"/>
                          <a:ea typeface="標楷體" pitchFamily="65" charset="-120"/>
                        </a:rPr>
                        <a:t>VS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文字訊息</a:t>
                      </a: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7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788024" y="60932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圖示為實驗之真實情況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 </a:t>
            </a:r>
            <a:r>
              <a:rPr lang="en-US" altLang="zh-TW" dirty="0"/>
              <a:t>Equipment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駕駛情境使用</a:t>
            </a:r>
            <a:r>
              <a:rPr lang="en-US" altLang="zh-TW" dirty="0" err="1"/>
              <a:t>HyperDrive</a:t>
            </a:r>
            <a:r>
              <a:rPr lang="en-US" altLang="zh-TW" dirty="0"/>
              <a:t> </a:t>
            </a:r>
            <a:r>
              <a:rPr lang="en-US" altLang="zh-TW" dirty="0" smtClean="0"/>
              <a:t>Authoring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Suite</a:t>
            </a:r>
            <a:r>
              <a:rPr lang="en-US" altLang="zh-TW" baseline="30000" dirty="0" err="1" smtClean="0"/>
              <a:t>TM</a:t>
            </a:r>
            <a:r>
              <a:rPr lang="en-US" altLang="zh-TW" dirty="0" smtClean="0"/>
              <a:t> </a:t>
            </a:r>
            <a:r>
              <a:rPr lang="en-US" altLang="zh-TW" dirty="0"/>
              <a:t>Version </a:t>
            </a:r>
            <a:r>
              <a:rPr lang="en-US" altLang="zh-TW" dirty="0" smtClean="0"/>
              <a:t>1.6.1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模擬器使用</a:t>
            </a:r>
            <a:r>
              <a:rPr lang="en-US" altLang="zh-TW" dirty="0"/>
              <a:t>Drive </a:t>
            </a:r>
            <a:r>
              <a:rPr lang="en-US" altLang="zh-TW" dirty="0" smtClean="0"/>
              <a:t>Safety’s </a:t>
            </a:r>
            <a:r>
              <a:rPr lang="en-US" altLang="zh-TW" dirty="0" err="1"/>
              <a:t>Vection</a:t>
            </a:r>
            <a:r>
              <a:rPr lang="en-US" altLang="zh-TW" dirty="0"/>
              <a:t> </a:t>
            </a:r>
            <a:r>
              <a:rPr lang="en-US" altLang="zh-TW" dirty="0" smtClean="0"/>
              <a:t>Simulation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Software</a:t>
            </a:r>
            <a:r>
              <a:rPr lang="en-US" altLang="zh-TW" baseline="30000" dirty="0" err="1" smtClean="0"/>
              <a:t>TM</a:t>
            </a:r>
            <a:r>
              <a:rPr lang="en-US" altLang="zh-TW" dirty="0" smtClean="0"/>
              <a:t> </a:t>
            </a:r>
            <a:r>
              <a:rPr lang="en-US" altLang="zh-TW" dirty="0"/>
              <a:t>Version </a:t>
            </a:r>
            <a:r>
              <a:rPr lang="en-US" altLang="zh-TW" dirty="0" smtClean="0"/>
              <a:t>1.6.1</a:t>
            </a:r>
          </a:p>
          <a:p>
            <a:endParaRPr lang="en-US" altLang="zh-TW" dirty="0"/>
          </a:p>
          <a:p>
            <a:r>
              <a:rPr lang="zh-TW" altLang="en-US" dirty="0" smtClean="0"/>
              <a:t>螢幕為三台</a:t>
            </a:r>
            <a:r>
              <a:rPr lang="en-US" altLang="zh-TW" dirty="0"/>
              <a:t>26</a:t>
            </a:r>
            <a:r>
              <a:rPr lang="zh-TW" altLang="en-US" dirty="0"/>
              <a:t>吋</a:t>
            </a:r>
            <a:r>
              <a:rPr lang="zh-TW" altLang="en-US" dirty="0" smtClean="0"/>
              <a:t>華碩螢幕</a:t>
            </a:r>
            <a:endParaRPr lang="en-US" altLang="zh-TW" dirty="0" smtClean="0"/>
          </a:p>
          <a:p>
            <a:r>
              <a:rPr lang="zh-TW" altLang="en-US" dirty="0" smtClean="0"/>
              <a:t>使用</a:t>
            </a:r>
            <a:r>
              <a:rPr lang="en-US" altLang="zh-TW" dirty="0" smtClean="0"/>
              <a:t>4</a:t>
            </a:r>
            <a:r>
              <a:rPr lang="zh-TW" altLang="en-US" dirty="0" smtClean="0"/>
              <a:t>吋觸碰三星智慧型手機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系統為</a:t>
            </a:r>
            <a:r>
              <a:rPr lang="en-US" altLang="zh-TW" dirty="0"/>
              <a:t>Android </a:t>
            </a:r>
            <a:r>
              <a:rPr lang="en-US" altLang="zh-TW" dirty="0" smtClean="0"/>
              <a:t>4.04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426388" cy="29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73" y="4077072"/>
            <a:ext cx="5445423" cy="251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</a:t>
            </a:r>
            <a:r>
              <a:rPr lang="en-US" altLang="zh-TW" dirty="0"/>
              <a:t>Driving task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受測者需進行跟車任務，領頭的車子以每小時</a:t>
            </a:r>
            <a:r>
              <a:rPr lang="en-US" altLang="zh-TW" dirty="0" smtClean="0"/>
              <a:t>55</a:t>
            </a:r>
            <a:r>
              <a:rPr lang="zh-TW" altLang="en-US" dirty="0" smtClean="0"/>
              <a:t>英里速度行駛，剎車時間服從均勻分配</a:t>
            </a:r>
            <a:r>
              <a:rPr lang="en-US" altLang="zh-TW" dirty="0" smtClean="0"/>
              <a:t>40-80</a:t>
            </a:r>
            <a:r>
              <a:rPr lang="zh-TW" altLang="en-US" dirty="0" smtClean="0"/>
              <a:t>秒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設計領頭的車子有三種剎車事件</a:t>
            </a:r>
            <a:endParaRPr lang="en-US" altLang="zh-TW" dirty="0" smtClean="0"/>
          </a:p>
          <a:p>
            <a:pPr marL="731520" lvl="1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時速降至</a:t>
            </a:r>
            <a:r>
              <a:rPr lang="en-US" altLang="zh-TW" dirty="0" smtClean="0"/>
              <a:t>40</a:t>
            </a:r>
            <a:r>
              <a:rPr lang="zh-TW" altLang="en-US" dirty="0" smtClean="0"/>
              <a:t>英里</a:t>
            </a:r>
            <a:endParaRPr lang="en-US" altLang="zh-TW" dirty="0" smtClean="0"/>
          </a:p>
          <a:p>
            <a:pPr marL="731520" lvl="1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時速</a:t>
            </a:r>
            <a:r>
              <a:rPr lang="en-US" altLang="zh-TW" dirty="0" smtClean="0"/>
              <a:t>45</a:t>
            </a:r>
            <a:r>
              <a:rPr lang="zh-TW" altLang="en-US" dirty="0"/>
              <a:t>英里</a:t>
            </a:r>
            <a:endParaRPr lang="en-US" altLang="zh-TW" dirty="0"/>
          </a:p>
          <a:p>
            <a:pPr marL="731520" lvl="1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時速</a:t>
            </a:r>
            <a:r>
              <a:rPr lang="en-US" altLang="zh-TW" dirty="0" smtClean="0"/>
              <a:t>50</a:t>
            </a:r>
            <a:r>
              <a:rPr lang="zh-TW" altLang="en-US" dirty="0" smtClean="0"/>
              <a:t>英里</a:t>
            </a:r>
            <a:endParaRPr lang="en-US" altLang="zh-TW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altLang="zh-TW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zh-TW" altLang="en-US" dirty="0" smtClean="0"/>
              <a:t>經過以上三種剎車測試後領頭的車子繼續以</a:t>
            </a:r>
            <a:r>
              <a:rPr lang="zh-TW" altLang="en-US" dirty="0"/>
              <a:t>每小時</a:t>
            </a:r>
            <a:r>
              <a:rPr lang="en-US" altLang="zh-TW" dirty="0"/>
              <a:t>55</a:t>
            </a:r>
            <a:r>
              <a:rPr lang="zh-TW" altLang="en-US" dirty="0"/>
              <a:t>英里速度</a:t>
            </a:r>
            <a:r>
              <a:rPr lang="zh-TW" altLang="en-US" dirty="0" smtClean="0"/>
              <a:t>行駛，繼續執行跟車任務</a:t>
            </a:r>
            <a:endParaRPr lang="en-US" altLang="zh-TW" dirty="0"/>
          </a:p>
          <a:p>
            <a:pPr marL="731520" lvl="1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34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Method-</a:t>
            </a:r>
            <a:r>
              <a:rPr lang="en-US" altLang="zh-TW" dirty="0" smtClean="0"/>
              <a:t> </a:t>
            </a:r>
            <a:r>
              <a:rPr lang="en-US" altLang="zh-TW" dirty="0"/>
              <a:t>Texting task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受測</a:t>
            </a:r>
            <a:r>
              <a:rPr lang="zh-TW" altLang="en-US" dirty="0" smtClean="0"/>
              <a:t>者在</a:t>
            </a:r>
            <a:r>
              <a:rPr lang="zh-TW" altLang="en-US" dirty="0" smtClean="0"/>
              <a:t>下列的</a:t>
            </a:r>
            <a:r>
              <a:rPr lang="zh-TW" altLang="en-US" dirty="0" smtClean="0"/>
              <a:t>情況</a:t>
            </a:r>
            <a:r>
              <a:rPr lang="zh-TW" altLang="en-US" dirty="0"/>
              <a:t>下</a:t>
            </a:r>
            <a:r>
              <a:rPr lang="zh-TW" altLang="en-US" dirty="0" smtClean="0"/>
              <a:t>收到</a:t>
            </a:r>
            <a:r>
              <a:rPr lang="zh-TW" altLang="en-US" dirty="0"/>
              <a:t>訊息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Drive-only:</a:t>
            </a:r>
            <a:r>
              <a:rPr lang="zh-TW" altLang="en-US" dirty="0" smtClean="0"/>
              <a:t>受測者專心開車不做額外</a:t>
            </a:r>
            <a:r>
              <a:rPr lang="zh-TW" altLang="en-US" dirty="0" smtClean="0"/>
              <a:t>工作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Drive-manual:</a:t>
            </a:r>
            <a:r>
              <a:rPr lang="zh-TW" altLang="en-US" dirty="0" smtClean="0"/>
              <a:t>受測者只會在智慧型手機中傳送與讀取</a:t>
            </a:r>
            <a:r>
              <a:rPr lang="zh-TW" altLang="en-US" dirty="0" smtClean="0"/>
              <a:t>訊息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Drive-glass:</a:t>
            </a:r>
            <a:r>
              <a:rPr lang="zh-TW" altLang="en-US" dirty="0"/>
              <a:t>受測</a:t>
            </a:r>
            <a:r>
              <a:rPr lang="zh-TW" altLang="en-US" dirty="0" smtClean="0"/>
              <a:t>者在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眼鏡中讀取訊息，觸碰一下面板後即可以語音的方式回覆</a:t>
            </a:r>
            <a:r>
              <a:rPr lang="zh-TW" altLang="en-US" dirty="0" smtClean="0"/>
              <a:t>訊息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Drive-vocal:</a:t>
            </a:r>
            <a:r>
              <a:rPr lang="zh-TW" altLang="en-US" dirty="0" smtClean="0"/>
              <a:t>訊息會在</a:t>
            </a:r>
            <a:r>
              <a:rPr lang="en-US" altLang="zh-TW" dirty="0"/>
              <a:t>Google</a:t>
            </a:r>
            <a:r>
              <a:rPr lang="zh-TW" altLang="en-US" dirty="0"/>
              <a:t>眼鏡</a:t>
            </a:r>
            <a:r>
              <a:rPr lang="zh-TW" altLang="en-US" dirty="0" smtClean="0"/>
              <a:t>中呈現但無法被看清楚須由智慧型手機中讀取訊息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983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2576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Results-</a:t>
            </a:r>
            <a:br>
              <a:rPr lang="en-US" altLang="zh-TW" dirty="0" smtClean="0"/>
            </a:br>
            <a:r>
              <a:rPr lang="en-US" altLang="zh-TW" dirty="0"/>
              <a:t>Lane-keeping performance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車道位置標準差</a:t>
            </a:r>
            <a:r>
              <a:rPr lang="en-US" altLang="zh-TW" dirty="0" smtClean="0"/>
              <a:t>:</a:t>
            </a:r>
            <a:endParaRPr lang="en-US" altLang="zh-TW" dirty="0" smtClean="0"/>
          </a:p>
          <a:p>
            <a:r>
              <a:rPr lang="en-US" altLang="zh-TW" dirty="0" smtClean="0"/>
              <a:t>Drive Only:0.44m</a:t>
            </a:r>
          </a:p>
          <a:p>
            <a:r>
              <a:rPr lang="en-US" altLang="zh-TW" dirty="0" smtClean="0"/>
              <a:t>Drive Manual:0.63m</a:t>
            </a:r>
          </a:p>
          <a:p>
            <a:r>
              <a:rPr lang="en-US" altLang="zh-TW" dirty="0" smtClean="0"/>
              <a:t>Drive Vocal:0.58m</a:t>
            </a:r>
          </a:p>
          <a:p>
            <a:r>
              <a:rPr lang="en-US" altLang="zh-TW" dirty="0" smtClean="0"/>
              <a:t>Drive Glass:0.46m</a:t>
            </a:r>
          </a:p>
          <a:p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zh-TW" altLang="en-US" dirty="0"/>
              <a:t>由以上結果</a:t>
            </a:r>
            <a:r>
              <a:rPr lang="zh-TW" altLang="en-US" dirty="0" smtClean="0"/>
              <a:t>發現簡訊在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Drive </a:t>
            </a:r>
            <a:r>
              <a:rPr lang="en-US" altLang="zh-TW" dirty="0" smtClean="0"/>
              <a:t>Manual</a:t>
            </a:r>
            <a:r>
              <a:rPr lang="zh-TW" altLang="en-US" dirty="0" smtClean="0"/>
              <a:t>和</a:t>
            </a:r>
            <a:r>
              <a:rPr lang="en-US" altLang="zh-TW" dirty="0"/>
              <a:t>Drive </a:t>
            </a:r>
            <a:r>
              <a:rPr lang="en-US" altLang="zh-TW" dirty="0" smtClean="0"/>
              <a:t>Vocal</a:t>
            </a:r>
            <a:br>
              <a:rPr lang="en-US" altLang="zh-TW" dirty="0" smtClean="0"/>
            </a:br>
            <a:r>
              <a:rPr lang="zh-TW" altLang="en-US" dirty="0" smtClean="0"/>
              <a:t>有明顯的車道偏移</a:t>
            </a:r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7"/>
          <a:stretch/>
        </p:blipFill>
        <p:spPr bwMode="auto">
          <a:xfrm>
            <a:off x="4644008" y="1916832"/>
            <a:ext cx="4171252" cy="43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33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Results-</a:t>
            </a:r>
            <a:r>
              <a:rPr lang="en-US" altLang="zh-TW" dirty="0"/>
              <a:t> Steering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方向盤位置標準差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Drive </a:t>
            </a:r>
            <a:r>
              <a:rPr lang="en-US" altLang="zh-TW" dirty="0" smtClean="0"/>
              <a:t>Only:4.04°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Manual:6.63°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Vocal:5.85°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Glass:</a:t>
            </a:r>
            <a:r>
              <a:rPr lang="en-US" altLang="zh-TW" dirty="0"/>
              <a:t>4.76</a:t>
            </a:r>
            <a:r>
              <a:rPr lang="en-US" altLang="zh-TW" dirty="0" smtClean="0"/>
              <a:t>°</a:t>
            </a:r>
          </a:p>
          <a:p>
            <a:endParaRPr lang="en-US" altLang="zh-TW" dirty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在方向盤轉向角度觀察的知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Drive Manual</a:t>
            </a:r>
            <a:r>
              <a:rPr lang="zh-TW" altLang="en-US" dirty="0"/>
              <a:t>和</a:t>
            </a:r>
            <a:r>
              <a:rPr lang="en-US" altLang="zh-TW" dirty="0"/>
              <a:t>Drive </a:t>
            </a:r>
            <a:r>
              <a:rPr lang="en-US" altLang="zh-TW" dirty="0" smtClean="0"/>
              <a:t>Vocal</a:t>
            </a:r>
            <a:br>
              <a:rPr lang="en-US" altLang="zh-TW" dirty="0" smtClean="0"/>
            </a:br>
            <a:r>
              <a:rPr lang="zh-TW" altLang="en-US" dirty="0" smtClean="0"/>
              <a:t>造成受測者分心而轉動幅度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較大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"/>
          <a:stretch/>
        </p:blipFill>
        <p:spPr bwMode="auto">
          <a:xfrm>
            <a:off x="4427984" y="1700808"/>
            <a:ext cx="455243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22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Results-</a:t>
            </a:r>
            <a:r>
              <a:rPr lang="en-US" altLang="zh-TW" dirty="0"/>
              <a:t> Speed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平均行駛</a:t>
            </a:r>
            <a:r>
              <a:rPr lang="zh-TW" altLang="en-US" dirty="0"/>
              <a:t>的</a:t>
            </a:r>
            <a:r>
              <a:rPr lang="zh-TW" altLang="en-US" dirty="0" smtClean="0"/>
              <a:t>速度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Drive Only:52.78</a:t>
            </a:r>
            <a:r>
              <a:rPr lang="zh-TW" altLang="en-US" dirty="0" smtClean="0"/>
              <a:t>英里</a:t>
            </a:r>
            <a:endParaRPr lang="en-US" altLang="zh-TW" dirty="0" smtClean="0"/>
          </a:p>
          <a:p>
            <a:r>
              <a:rPr lang="en-US" altLang="zh-TW" dirty="0" smtClean="0"/>
              <a:t>Drive Manual:52.58</a:t>
            </a:r>
            <a:r>
              <a:rPr lang="zh-TW" altLang="en-US" dirty="0"/>
              <a:t>英里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Vocal:52.73</a:t>
            </a:r>
            <a:r>
              <a:rPr lang="zh-TW" altLang="en-US" dirty="0"/>
              <a:t>英里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Glass:52.70</a:t>
            </a:r>
            <a:r>
              <a:rPr lang="zh-TW" altLang="en-US" dirty="0" smtClean="0"/>
              <a:t>英里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itchFamily="2" charset="2"/>
              <a:buChar char="u"/>
            </a:pPr>
            <a:r>
              <a:rPr lang="zh-TW" altLang="en-US" dirty="0" smtClean="0"/>
              <a:t>行駛速度標準差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Drive </a:t>
            </a:r>
            <a:r>
              <a:rPr lang="en-US" altLang="zh-TW" dirty="0" smtClean="0"/>
              <a:t>Only:7.70</a:t>
            </a:r>
            <a:r>
              <a:rPr lang="zh-TW" altLang="en-US" dirty="0" smtClean="0"/>
              <a:t>英里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Manual:8.57</a:t>
            </a:r>
            <a:r>
              <a:rPr lang="zh-TW" altLang="en-US" dirty="0" smtClean="0"/>
              <a:t>英里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Vocal:8.55</a:t>
            </a:r>
            <a:r>
              <a:rPr lang="zh-TW" altLang="en-US" dirty="0" smtClean="0"/>
              <a:t>英里</a:t>
            </a:r>
            <a:endParaRPr lang="en-US" altLang="zh-TW" dirty="0"/>
          </a:p>
          <a:p>
            <a:r>
              <a:rPr lang="en-US" altLang="zh-TW" dirty="0"/>
              <a:t>Drive </a:t>
            </a:r>
            <a:r>
              <a:rPr lang="en-US" altLang="zh-TW" dirty="0" smtClean="0"/>
              <a:t>Glass:8.34</a:t>
            </a:r>
            <a:r>
              <a:rPr lang="zh-TW" altLang="en-US" dirty="0" smtClean="0"/>
              <a:t>英里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/>
          <a:stretch/>
        </p:blipFill>
        <p:spPr bwMode="auto">
          <a:xfrm>
            <a:off x="4716016" y="1772816"/>
            <a:ext cx="4195724" cy="463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0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1904</TotalTime>
  <Words>667</Words>
  <Application>Microsoft Office PowerPoint</Application>
  <PresentationFormat>如螢幕大小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Texting while driving using Google GlassTM:  Promising but not distraction-free</vt:lpstr>
      <vt:lpstr>Introduction </vt:lpstr>
      <vt:lpstr>Method-Participants</vt:lpstr>
      <vt:lpstr>Method- Equipment</vt:lpstr>
      <vt:lpstr>Method-Driving task</vt:lpstr>
      <vt:lpstr>Method- Texting task</vt:lpstr>
      <vt:lpstr>Results- Lane-keeping performance </vt:lpstr>
      <vt:lpstr>Results- Steering</vt:lpstr>
      <vt:lpstr>Results- Speed</vt:lpstr>
      <vt:lpstr>Results- Headway distance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methodology to design an ergonomic  and sustainable order picking system  using motion capturing systems</dc:title>
  <dc:creator>user</dc:creator>
  <cp:lastModifiedBy>user</cp:lastModifiedBy>
  <cp:revision>111</cp:revision>
  <dcterms:created xsi:type="dcterms:W3CDTF">2015-10-12T05:18:03Z</dcterms:created>
  <dcterms:modified xsi:type="dcterms:W3CDTF">2015-11-10T11:05:08Z</dcterms:modified>
</cp:coreProperties>
</file>